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906000" type="A4"/>
  <p:notesSz cx="6797675" cy="992822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  <a:srgbClr val="336600"/>
    <a:srgbClr val="333300"/>
    <a:srgbClr val="666633"/>
    <a:srgbClr val="006600"/>
    <a:srgbClr val="3399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4" autoAdjust="0"/>
  </p:normalViewPr>
  <p:slideViewPr>
    <p:cSldViewPr>
      <p:cViewPr varScale="1">
        <p:scale>
          <a:sx n="55" d="100"/>
          <a:sy n="55" d="100"/>
        </p:scale>
        <p:origin x="2563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zoom.us/webinar/register/WN_yra0JsYKRpW3yTcfYALk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/>
          <a:stretch/>
        </p:blipFill>
        <p:spPr>
          <a:xfrm>
            <a:off x="0" y="-129659"/>
            <a:ext cx="7003541" cy="1011185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92100" y="3048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風雨季前樹木護養</a:t>
            </a:r>
            <a:r>
              <a:rPr lang="zh-HK" altLang="en-US" sz="40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</a:t>
            </a: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4800" y="1104037"/>
            <a:ext cx="56515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7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發展局轄下的綠化、園境及樹木管理組為了協助新界鄉民提升樹木管理的質素，以及了解樹木擁有人需履行的責任，現舉辦「風雨季前樹木護養」網上講座，詳情如下</a:t>
            </a:r>
            <a:r>
              <a:rPr lang="en-US" altLang="zh-TW" sz="17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endParaRPr lang="zh-TW" altLang="en-US" sz="17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286391" y="2080736"/>
            <a:ext cx="2971800" cy="738664"/>
            <a:chOff x="279400" y="2347299"/>
            <a:chExt cx="2971800" cy="738664"/>
          </a:xfrm>
        </p:grpSpPr>
        <p:sp>
          <p:nvSpPr>
            <p:cNvPr id="23" name="矩形 22"/>
            <p:cNvSpPr/>
            <p:nvPr/>
          </p:nvSpPr>
          <p:spPr>
            <a:xfrm>
              <a:off x="279400" y="2347299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zh-TW" altLang="zh-HK" b="1" u="sng" kern="100" spc="100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日期</a:t>
              </a:r>
              <a:endParaRPr lang="zh-TW" altLang="zh-HK" b="1" u="sng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9400" y="2716631"/>
              <a:ext cx="2971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GB" altLang="zh-TW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2026</a:t>
              </a:r>
              <a:r>
                <a:rPr lang="zh-TW" altLang="zh-HK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</a:t>
              </a:r>
              <a:r>
                <a:rPr lang="en-US" altLang="zh-TW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r>
                <a:rPr lang="zh-TW" altLang="zh-HK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月</a:t>
              </a:r>
              <a:r>
                <a:rPr lang="en-US" altLang="zh-TW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26</a:t>
              </a:r>
              <a:r>
                <a:rPr lang="zh-TW" altLang="zh-HK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</a:t>
              </a:r>
              <a:r>
                <a:rPr lang="en-GB" altLang="zh-HK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zh-HK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星期</a:t>
              </a:r>
              <a:r>
                <a:rPr lang="zh-TW" altLang="en-US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五</a:t>
              </a:r>
              <a:r>
                <a:rPr lang="en-GB" altLang="zh-HK" b="1" kern="100" spc="1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altLang="zh-HK" b="1" kern="100" spc="1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286391" y="2995136"/>
            <a:ext cx="2971800" cy="738664"/>
            <a:chOff x="279400" y="2347299"/>
            <a:chExt cx="2971800" cy="738664"/>
          </a:xfrm>
        </p:grpSpPr>
        <p:sp>
          <p:nvSpPr>
            <p:cNvPr id="27" name="矩形 26"/>
            <p:cNvSpPr/>
            <p:nvPr/>
          </p:nvSpPr>
          <p:spPr>
            <a:xfrm>
              <a:off x="292224" y="234729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zh-TW" altLang="en-US" b="1" u="sng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時間</a:t>
              </a:r>
              <a:endParaRPr lang="zh-TW" altLang="zh-HK" b="1" u="sng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79400" y="2716631"/>
              <a:ext cx="2971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zh-TW" altLang="en-US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下午</a:t>
              </a:r>
              <a:r>
                <a:rPr lang="en-US" altLang="zh-TW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altLang="en-US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時</a:t>
              </a:r>
              <a:r>
                <a:rPr lang="en-US" altLang="zh-TW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30</a:t>
              </a:r>
              <a:r>
                <a:rPr lang="zh-TW" altLang="en-US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分至</a:t>
              </a:r>
              <a:r>
                <a:rPr lang="en-US" altLang="zh-TW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zh-TW" altLang="en-US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時</a:t>
              </a:r>
              <a:r>
                <a:rPr lang="en-US" altLang="zh-TW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30</a:t>
              </a:r>
              <a:r>
                <a:rPr lang="zh-TW" altLang="en-US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分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666908" y="2080736"/>
            <a:ext cx="1143000" cy="738664"/>
            <a:chOff x="279400" y="2347299"/>
            <a:chExt cx="2971800" cy="738664"/>
          </a:xfrm>
        </p:grpSpPr>
        <p:sp>
          <p:nvSpPr>
            <p:cNvPr id="30" name="矩形 29"/>
            <p:cNvSpPr/>
            <p:nvPr/>
          </p:nvSpPr>
          <p:spPr>
            <a:xfrm>
              <a:off x="292223" y="234729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zh-TW" altLang="en-US" b="1" u="sng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費</a:t>
              </a:r>
              <a:r>
                <a:rPr lang="zh-TW" altLang="en-US" b="1" u="sng" dirty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用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279400" y="2716631"/>
              <a:ext cx="2971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zh-TW" altLang="en-US" b="1" kern="100" spc="1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免費</a:t>
              </a:r>
              <a:endParaRPr lang="zh-TW" altLang="en-US" b="1" kern="100" spc="1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5480701" y="2995136"/>
            <a:ext cx="1143000" cy="738664"/>
            <a:chOff x="279400" y="2347299"/>
            <a:chExt cx="2971800" cy="738664"/>
          </a:xfrm>
        </p:grpSpPr>
        <p:sp>
          <p:nvSpPr>
            <p:cNvPr id="33" name="矩形 32"/>
            <p:cNvSpPr/>
            <p:nvPr/>
          </p:nvSpPr>
          <p:spPr>
            <a:xfrm>
              <a:off x="279400" y="2347299"/>
              <a:ext cx="16804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zh-TW" altLang="en-US" b="1" u="sng" dirty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人數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79400" y="2716631"/>
              <a:ext cx="2971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altLang="zh-TW" b="1" kern="100" spc="1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500</a:t>
              </a:r>
              <a:r>
                <a:rPr lang="zh-TW" altLang="en-US" b="1" kern="100" spc="1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</a:t>
              </a:r>
              <a:endParaRPr lang="zh-TW" altLang="en-US" b="1" kern="100" spc="1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3666908" y="2995136"/>
            <a:ext cx="1143000" cy="738664"/>
            <a:chOff x="-825005" y="2347299"/>
            <a:chExt cx="2971800" cy="738664"/>
          </a:xfrm>
        </p:grpSpPr>
        <p:sp>
          <p:nvSpPr>
            <p:cNvPr id="36" name="矩形 35"/>
            <p:cNvSpPr/>
            <p:nvPr/>
          </p:nvSpPr>
          <p:spPr>
            <a:xfrm>
              <a:off x="-825005" y="2347299"/>
              <a:ext cx="2880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zh-TW" altLang="en-US" b="1" u="sng" dirty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講座語言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-825005" y="2716631"/>
              <a:ext cx="2971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TW" altLang="en-US" b="1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標楷體"/>
                </a:rPr>
                <a:t>粵語</a:t>
              </a:r>
              <a:endParaRPr lang="en-US" altLang="zh-TW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04800" y="51816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b="1" u="sng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講座內容</a:t>
            </a:r>
            <a:endParaRPr lang="zh-TW" altLang="zh-HK" b="1" u="sng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76" y="3878787"/>
            <a:ext cx="1379013" cy="1379013"/>
          </a:xfrm>
          <a:prstGeom prst="rect">
            <a:avLst/>
          </a:prstGeom>
        </p:spPr>
      </p:pic>
      <p:grpSp>
        <p:nvGrpSpPr>
          <p:cNvPr id="50" name="群組 49"/>
          <p:cNvGrpSpPr/>
          <p:nvPr/>
        </p:nvGrpSpPr>
        <p:grpSpPr>
          <a:xfrm>
            <a:off x="317500" y="3903632"/>
            <a:ext cx="4726383" cy="1176590"/>
            <a:chOff x="324491" y="3672022"/>
            <a:chExt cx="4726383" cy="1176590"/>
          </a:xfrm>
        </p:grpSpPr>
        <p:sp>
          <p:nvSpPr>
            <p:cNvPr id="39" name="矩形 38"/>
            <p:cNvSpPr/>
            <p:nvPr/>
          </p:nvSpPr>
          <p:spPr>
            <a:xfrm>
              <a:off x="324491" y="367202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zh-TW" altLang="en-US" b="1" u="sng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登記</a:t>
              </a:r>
              <a:endParaRPr lang="zh-TW" altLang="zh-HK" b="1" u="sng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24491" y="4325392"/>
              <a:ext cx="37100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altLang="zh-TW" sz="1400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hlinkClick r:id="rId4"/>
                </a:rPr>
                <a:t>https://</a:t>
              </a:r>
              <a:r>
                <a:rPr lang="en-US" altLang="zh-TW" sz="1400" b="1" kern="100" spc="1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hlinkClick r:id="rId4"/>
                </a:rPr>
                <a:t>zoom.us/webinar/register/WN_yra0JsYKRpW3yTcfYALkNg</a:t>
              </a:r>
              <a:r>
                <a:rPr lang="en-US" altLang="zh-TW" sz="1400" b="1" kern="100" spc="1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endParaRPr lang="en-US" altLang="zh-TW" sz="1400" b="1" kern="100" spc="1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24491" y="4030062"/>
              <a:ext cx="4726383" cy="306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tabLst>
                  <a:tab pos="463550" algn="l"/>
                  <a:tab pos="1188720" algn="l"/>
                </a:tabLst>
              </a:pPr>
              <a:r>
                <a:rPr lang="zh-TW" altLang="zh-HK" sz="1400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請</a:t>
              </a:r>
              <a:r>
                <a:rPr lang="zh-TW" altLang="zh-HK" sz="1400" b="1" kern="100" spc="1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透過</a:t>
              </a:r>
              <a:r>
                <a:rPr lang="zh-TW" altLang="en-US" sz="1400" b="1" kern="100" spc="1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二</a:t>
              </a:r>
              <a:r>
                <a:rPr lang="zh-TW" altLang="en-US" sz="1400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維碼或連結</a:t>
              </a:r>
              <a:r>
                <a:rPr lang="zh-TW" altLang="zh-HK" sz="1400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登記</a:t>
              </a:r>
              <a:r>
                <a:rPr lang="zh-TW" altLang="zh-HK" sz="1400" b="1" kern="100" spc="1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。名額</a:t>
              </a:r>
              <a:r>
                <a:rPr lang="zh-TW" altLang="zh-HK" sz="1400" b="1" kern="100" spc="10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有限，先到先得。</a:t>
              </a:r>
              <a:endParaRPr lang="en-US" altLang="zh-TW" sz="1400" b="1" kern="100" spc="1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19102" y="9463225"/>
            <a:ext cx="3429000" cy="366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99100"/>
              </a:lnSpc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</a:rPr>
              <a:t>發展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</a:rPr>
              <a:t>局綠化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</a:rPr>
              <a:t>、園境及樹木管理組</a:t>
            </a:r>
          </a:p>
        </p:txBody>
      </p:sp>
      <p:sp>
        <p:nvSpPr>
          <p:cNvPr id="52" name="矩形 51"/>
          <p:cNvSpPr/>
          <p:nvPr/>
        </p:nvSpPr>
        <p:spPr>
          <a:xfrm>
            <a:off x="122514" y="9006025"/>
            <a:ext cx="3429000" cy="366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99100"/>
              </a:lnSpc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</a:rPr>
              <a:t>查詢電話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</a:rPr>
              <a:t>: 2848 2334</a:t>
            </a:r>
          </a:p>
        </p:txBody>
      </p:sp>
      <p:grpSp>
        <p:nvGrpSpPr>
          <p:cNvPr id="59" name="群組 58"/>
          <p:cNvGrpSpPr/>
          <p:nvPr/>
        </p:nvGrpSpPr>
        <p:grpSpPr>
          <a:xfrm>
            <a:off x="228600" y="5638800"/>
            <a:ext cx="3383082" cy="2755705"/>
            <a:chOff x="228600" y="5435464"/>
            <a:chExt cx="3383082" cy="2755705"/>
          </a:xfrm>
        </p:grpSpPr>
        <p:grpSp>
          <p:nvGrpSpPr>
            <p:cNvPr id="21" name="群組 20"/>
            <p:cNvGrpSpPr/>
            <p:nvPr/>
          </p:nvGrpSpPr>
          <p:grpSpPr>
            <a:xfrm>
              <a:off x="622380" y="5450676"/>
              <a:ext cx="2989302" cy="2733889"/>
              <a:chOff x="896898" y="2686814"/>
              <a:chExt cx="2989302" cy="2733889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914400" y="2686814"/>
                <a:ext cx="2971800" cy="4572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700">
                  <a:lnSpc>
                    <a:spcPct val="100000"/>
                  </a:lnSpc>
                  <a:tabLst>
                    <a:tab pos="185420" algn="l"/>
                  </a:tabLst>
                </a:pPr>
                <a:r>
                  <a:rPr lang="zh-TW" altLang="en-US" b="1" dirty="0" smtClean="0">
                    <a:solidFill>
                      <a:schemeClr val="accent3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樹木</a:t>
                </a:r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擁有人需履行的責任</a:t>
                </a:r>
                <a:endParaRPr lang="en-US" altLang="zh-TW" b="1" dirty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圓角矩形 15"/>
              <p:cNvSpPr/>
              <p:nvPr/>
            </p:nvSpPr>
            <p:spPr>
              <a:xfrm>
                <a:off x="914400" y="3825158"/>
                <a:ext cx="2971800" cy="4572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700">
                  <a:lnSpc>
                    <a:spcPct val="100000"/>
                  </a:lnSpc>
                  <a:tabLst>
                    <a:tab pos="185420" algn="l"/>
                  </a:tabLst>
                </a:pPr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如何處理問題樹木</a:t>
                </a:r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914400" y="4394330"/>
                <a:ext cx="2971800" cy="4572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700">
                  <a:lnSpc>
                    <a:spcPct val="100000"/>
                  </a:lnSpc>
                  <a:tabLst>
                    <a:tab pos="185420" algn="l"/>
                  </a:tabLst>
                </a:pPr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風雨季前的樹木護養措施</a:t>
                </a:r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914400" y="3255986"/>
                <a:ext cx="2971800" cy="4572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700">
                  <a:lnSpc>
                    <a:spcPct val="100000"/>
                  </a:lnSpc>
                  <a:tabLst>
                    <a:tab pos="185420" algn="l"/>
                  </a:tabLst>
                </a:pPr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樹木基本結構與健康判斷</a:t>
                </a:r>
              </a:p>
            </p:txBody>
          </p:sp>
          <p:sp>
            <p:nvSpPr>
              <p:cNvPr id="19" name="圓角矩形 18"/>
              <p:cNvSpPr/>
              <p:nvPr/>
            </p:nvSpPr>
            <p:spPr>
              <a:xfrm>
                <a:off x="896898" y="4963503"/>
                <a:ext cx="2971800" cy="4572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700">
                  <a:lnSpc>
                    <a:spcPct val="100000"/>
                  </a:lnSpc>
                  <a:tabLst>
                    <a:tab pos="185420" algn="l"/>
                  </a:tabLst>
                </a:pPr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事故</a:t>
                </a:r>
                <a:r>
                  <a:rPr lang="zh-TW" altLang="en-US" b="1" dirty="0" smtClean="0">
                    <a:solidFill>
                      <a:schemeClr val="accent3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</a:t>
                </a:r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享</a:t>
                </a:r>
                <a:r>
                  <a:rPr lang="zh-TW" altLang="en-US" b="1" dirty="0" smtClean="0">
                    <a:solidFill>
                      <a:schemeClr val="accent3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</a:t>
                </a:r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風險管理</a:t>
                </a:r>
              </a:p>
            </p:txBody>
          </p:sp>
        </p:grpSp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3529" y1="62353" x2="40000" y2="62353"/>
                          <a14:foregroundMark x1="37647" y1="58824" x2="37647" y2="58824"/>
                          <a14:foregroundMark x1="55294" y1="50588" x2="55294" y2="50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5435464"/>
              <a:ext cx="472411" cy="472411"/>
            </a:xfrm>
            <a:prstGeom prst="rect">
              <a:avLst/>
            </a:prstGeom>
          </p:spPr>
        </p:pic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3529" y1="62353" x2="40000" y2="62353"/>
                          <a14:foregroundMark x1="37647" y1="58824" x2="37647" y2="58824"/>
                          <a14:foregroundMark x1="55294" y1="50588" x2="55294" y2="50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5997586"/>
              <a:ext cx="472411" cy="472411"/>
            </a:xfrm>
            <a:prstGeom prst="rect">
              <a:avLst/>
            </a:prstGeom>
          </p:spPr>
        </p:pic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3529" y1="62353" x2="40000" y2="62353"/>
                          <a14:foregroundMark x1="37647" y1="58824" x2="37647" y2="58824"/>
                          <a14:foregroundMark x1="55294" y1="50588" x2="55294" y2="50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6587414"/>
              <a:ext cx="472411" cy="472411"/>
            </a:xfrm>
            <a:prstGeom prst="rect">
              <a:avLst/>
            </a:prstGeom>
          </p:spPr>
        </p:pic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3529" y1="62353" x2="40000" y2="62353"/>
                          <a14:foregroundMark x1="37647" y1="58824" x2="37647" y2="58824"/>
                          <a14:foregroundMark x1="55294" y1="50588" x2="55294" y2="50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7174363"/>
              <a:ext cx="472411" cy="472411"/>
            </a:xfrm>
            <a:prstGeom prst="rect">
              <a:avLst/>
            </a:prstGeom>
          </p:spPr>
        </p:pic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3529" y1="62353" x2="40000" y2="62353"/>
                          <a14:foregroundMark x1="37647" y1="58824" x2="37647" y2="58824"/>
                          <a14:foregroundMark x1="55294" y1="50588" x2="55294" y2="50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7718758"/>
              <a:ext cx="472411" cy="472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6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149</Words>
  <Application>Microsoft Office PowerPoint</Application>
  <PresentationFormat>A4 紙張 (210x297 公釐)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標楷體</vt:lpstr>
      <vt:lpstr>Calibri</vt:lpstr>
      <vt:lpstr>Times New Roman</vt:lpstr>
      <vt:lpstr>Office Theme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TSANG Hoi Kei Kay</dc:creator>
  <cp:lastModifiedBy>IP Lai Mui</cp:lastModifiedBy>
  <cp:revision>113</cp:revision>
  <cp:lastPrinted>2023-10-13T06:42:16Z</cp:lastPrinted>
  <dcterms:created xsi:type="dcterms:W3CDTF">2023-05-31T12:39:20Z</dcterms:created>
  <dcterms:modified xsi:type="dcterms:W3CDTF">2026-05-21T10:03:43Z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2019-06-20T00:00:00Z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2023-05-31T00:00:00Z</vt:filetime>
  </property>
</Properties>
</file>